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67" r:id="rId4"/>
    <p:sldId id="259" r:id="rId5"/>
    <p:sldId id="263" r:id="rId6"/>
    <p:sldId id="264" r:id="rId7"/>
    <p:sldId id="265" r:id="rId8"/>
    <p:sldId id="269" r:id="rId9"/>
    <p:sldId id="262" r:id="rId10"/>
    <p:sldId id="261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61"/>
    <p:restoredTop sz="96327"/>
  </p:normalViewPr>
  <p:slideViewPr>
    <p:cSldViewPr snapToGrid="0" snapToObjects="1">
      <p:cViewPr varScale="1">
        <p:scale>
          <a:sx n="41" d="100"/>
          <a:sy n="41" d="100"/>
        </p:scale>
        <p:origin x="52" y="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3/29/2020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A56DC-8ABA-C844-936E-DA5014E75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News Tone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57FB39-4006-7D4F-9FE9-5BAB628FB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65774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Master of Computing and Innovation Project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2020</a:t>
            </a:r>
          </a:p>
          <a:p>
            <a:r>
              <a:rPr kumimoji="1" lang="en-US" altLang="zh-CN" cap="none" dirty="0">
                <a:latin typeface="Arial" panose="020B0604020202020204" pitchFamily="34" charset="0"/>
                <a:cs typeface="Arial" panose="020B0604020202020204" pitchFamily="34" charset="0"/>
              </a:rPr>
              <a:t>Team 23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6B2F05-F984-674F-967F-66DAA9180901}"/>
              </a:ext>
            </a:extLst>
          </p:cNvPr>
          <p:cNvSpPr txBox="1"/>
          <p:nvPr/>
        </p:nvSpPr>
        <p:spPr>
          <a:xfrm>
            <a:off x="2417779" y="4549967"/>
            <a:ext cx="28423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a1733905 Ying Wang</a:t>
            </a:r>
          </a:p>
          <a:p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a1736798 </a:t>
            </a:r>
            <a:r>
              <a:rPr kumimoji="1"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Yiru</a:t>
            </a:r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Li</a:t>
            </a:r>
          </a:p>
          <a:p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a1758331 </a:t>
            </a:r>
            <a:r>
              <a:rPr kumimoji="1"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Zhou</a:t>
            </a:r>
          </a:p>
        </p:txBody>
      </p:sp>
    </p:spTree>
    <p:extLst>
      <p:ext uri="{BB962C8B-B14F-4D97-AF65-F5344CB8AC3E}">
        <p14:creationId xmlns:p14="http://schemas.microsoft.com/office/powerpoint/2010/main" val="4034444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F0C49-90F7-954C-92F8-5C081E894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kumimoji="1" lang="en-US" altLang="zh-CN" cap="none" dirty="0"/>
              <a:t>How to implement It? - continue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DDCB2A-356C-5047-A396-6C9DFAC81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1700" b="1"/>
              <a:t>Step 4</a:t>
            </a:r>
            <a:r>
              <a:rPr lang="zh-CN" altLang="zh-CN" sz="1700"/>
              <a:t>：</a:t>
            </a:r>
            <a:r>
              <a:rPr lang="en-US" altLang="zh-CN" sz="1700"/>
              <a:t>Labeling the web pages with their corresponding results of sentiment analysis (positive or negative).</a:t>
            </a:r>
          </a:p>
          <a:p>
            <a:pPr>
              <a:lnSpc>
                <a:spcPct val="110000"/>
              </a:lnSpc>
            </a:pPr>
            <a:endParaRPr lang="zh-CN" altLang="zh-CN" sz="1700"/>
          </a:p>
          <a:p>
            <a:pPr>
              <a:lnSpc>
                <a:spcPct val="110000"/>
              </a:lnSpc>
            </a:pPr>
            <a:r>
              <a:rPr lang="en-US" altLang="zh-CN" sz="1700" b="1"/>
              <a:t>Step 5</a:t>
            </a:r>
            <a:r>
              <a:rPr lang="zh-CN" altLang="zh-CN" sz="1700"/>
              <a:t>：</a:t>
            </a:r>
            <a:r>
              <a:rPr lang="en-US" altLang="zh-CN" sz="1700"/>
              <a:t>Graphing and visualizing analysis results on a dashboard</a:t>
            </a:r>
            <a:endParaRPr lang="zh-CN" altLang="zh-CN" sz="1700"/>
          </a:p>
          <a:p>
            <a:pPr>
              <a:lnSpc>
                <a:spcPct val="110000"/>
              </a:lnSpc>
            </a:pPr>
            <a:r>
              <a:rPr lang="en-US" altLang="zh-CN" sz="1700"/>
              <a:t>Making the analysis results easy to view on a dashboard. (e.g. What types of news show up most often on which days.)</a:t>
            </a:r>
            <a:endParaRPr lang="zh-CN" altLang="zh-CN" sz="1700"/>
          </a:p>
          <a:p>
            <a:pPr>
              <a:lnSpc>
                <a:spcPct val="110000"/>
              </a:lnSpc>
            </a:pPr>
            <a:endParaRPr kumimoji="1" lang="zh-CN" altLang="en-US" sz="1700"/>
          </a:p>
        </p:txBody>
      </p:sp>
      <p:pic>
        <p:nvPicPr>
          <p:cNvPr id="6" name="图片 5" descr="电脑屏幕的截图&#10;&#10;描述已自动生成">
            <a:extLst>
              <a:ext uri="{FF2B5EF4-FFF2-40B4-BE49-F238E27FC236}">
                <a16:creationId xmlns:a16="http://schemas.microsoft.com/office/drawing/2014/main" id="{DCE4EE32-B0BE-6142-95B3-2F516BB02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2290112"/>
            <a:ext cx="4960443" cy="29018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02E74C2-79FB-9041-AD44-84F52D6E459A}"/>
              </a:ext>
            </a:extLst>
          </p:cNvPr>
          <p:cNvSpPr txBox="1"/>
          <p:nvPr/>
        </p:nvSpPr>
        <p:spPr>
          <a:xfrm>
            <a:off x="6807615" y="5185862"/>
            <a:ext cx="35340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/>
              <a:t>Figure 1. Example of a dashboard (</a:t>
            </a:r>
            <a:r>
              <a:rPr kumimoji="1" lang="en-US" altLang="zh-CN" sz="1100" dirty="0" err="1"/>
              <a:t>Tarmazdi</a:t>
            </a:r>
            <a:r>
              <a:rPr kumimoji="1" lang="en-US" altLang="zh-CN" sz="1100" dirty="0"/>
              <a:t> H et al. 2015)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84463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48BEB-9431-9248-BA21-4D8FEDF0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cap="none" dirty="0"/>
              <a:t>Reference</a:t>
            </a:r>
            <a:endParaRPr kumimoji="1" lang="zh-CN" altLang="en-US" cap="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46E392-35B0-534C-A70D-A753FA8FF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Tarmazdi</a:t>
            </a:r>
            <a:r>
              <a:rPr kumimoji="1" lang="en-US" altLang="zh-CN" dirty="0"/>
              <a:t> H et al. 2015, Using learning analytics to visualize computer science teamwork’, paper presented at ResearchGate, The University of Adelaide, 19 November.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1903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9E251-BDA9-2B4C-AC9E-E9C03C4D7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804519"/>
            <a:ext cx="9603275" cy="1049235"/>
          </a:xfrm>
        </p:spPr>
        <p:txBody>
          <a:bodyPr/>
          <a:lstStyle/>
          <a:p>
            <a:r>
              <a:rPr kumimoji="1" lang="en-US" altLang="zh-CN" cap="none" dirty="0"/>
              <a:t>What do we do?</a:t>
            </a:r>
            <a:endParaRPr kumimoji="1" lang="zh-CN" altLang="en-US" cap="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A368F9-18DB-7244-AB8A-5505B0E28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Topic: news tone</a:t>
            </a:r>
          </a:p>
          <a:p>
            <a:pPr lvl="1"/>
            <a:r>
              <a:rPr kumimoji="1" lang="en-GB" sz="2200" dirty="0"/>
              <a:t>Analysing and classifying the historical data of the site for a given period. </a:t>
            </a:r>
            <a:endParaRPr kumimoji="1" lang="en-US" altLang="zh-CN" sz="2200" dirty="0"/>
          </a:p>
          <a:p>
            <a:r>
              <a:rPr kumimoji="1" lang="en-US" altLang="zh-CN" sz="2400" dirty="0"/>
              <a:t>Goals: </a:t>
            </a:r>
          </a:p>
          <a:p>
            <a:pPr lvl="1"/>
            <a:r>
              <a:rPr kumimoji="1" lang="en-US" altLang="zh-CN" sz="2200" dirty="0"/>
              <a:t>Developing a program that can identify the sentiment – positive or negative – of a front page of a web site.</a:t>
            </a:r>
          </a:p>
          <a:p>
            <a:pPr lvl="1"/>
            <a:r>
              <a:rPr kumimoji="1" lang="en-US" altLang="zh-CN" sz="2200" dirty="0"/>
              <a:t>This program would be able to display analysis results on a dashboard/graph, which can make the results easy to view.</a:t>
            </a:r>
          </a:p>
        </p:txBody>
      </p:sp>
    </p:spTree>
    <p:extLst>
      <p:ext uri="{BB962C8B-B14F-4D97-AF65-F5344CB8AC3E}">
        <p14:creationId xmlns:p14="http://schemas.microsoft.com/office/powerpoint/2010/main" val="961415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38C26-0C3A-9E4E-A4B2-5C3EDA0B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cap="none" dirty="0"/>
              <a:t>Why do we do this?</a:t>
            </a:r>
            <a:endParaRPr kumimoji="1" lang="zh-CN" altLang="en-US" cap="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9F34A4-7E38-E24C-9F32-7B78A07A0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CN" sz="2600" dirty="0"/>
              <a:t>It’s impossible to get emotional information from huge web pages manually.</a:t>
            </a:r>
          </a:p>
          <a:p>
            <a:r>
              <a:rPr kumimoji="1" lang="en-US" altLang="zh-CN" sz="2600" dirty="0"/>
              <a:t>The </a:t>
            </a:r>
            <a:r>
              <a:rPr kumimoji="1" lang="en-US" altLang="zh-CN" sz="3000" dirty="0"/>
              <a:t>sentiment</a:t>
            </a:r>
            <a:r>
              <a:rPr kumimoji="1" lang="en-US" altLang="zh-CN" sz="2600" dirty="0"/>
              <a:t> tendencies of web pages could be utilized in many practical areas</a:t>
            </a:r>
            <a:r>
              <a:rPr kumimoji="1" lang="en-US" altLang="zh-CN" sz="2400" dirty="0"/>
              <a:t>.</a:t>
            </a:r>
          </a:p>
          <a:p>
            <a:pPr lvl="1"/>
            <a:r>
              <a:rPr kumimoji="1" lang="en-US" altLang="zh-CN" sz="2400" dirty="0"/>
              <a:t>A</a:t>
            </a:r>
            <a:r>
              <a:rPr lang="en-US" altLang="zh-CN" sz="2400" dirty="0"/>
              <a:t>ssisting the financial sector to adopt appropriate strategies to deal with market panics</a:t>
            </a:r>
            <a:r>
              <a:rPr lang="en-GB" altLang="zh-CN" sz="2400" dirty="0"/>
              <a:t>.</a:t>
            </a:r>
            <a:endParaRPr lang="en-US" altLang="zh-CN" sz="2400" dirty="0"/>
          </a:p>
          <a:p>
            <a:pPr lvl="1"/>
            <a:r>
              <a:rPr kumimoji="1" lang="en-US" altLang="zh-CN" sz="2400" dirty="0"/>
              <a:t>Helping relevant stakeholders to avoid huge loss of wealth.</a:t>
            </a:r>
          </a:p>
          <a:p>
            <a:pPr lvl="1"/>
            <a:r>
              <a:rPr lang="en-US" altLang="zh-CN" sz="2400" dirty="0"/>
              <a:t>Provide a scientific basis for the strategic decision direction of the government and enterprises</a:t>
            </a:r>
            <a:r>
              <a:rPr lang="en-GB" altLang="zh-CN" sz="2400" dirty="0"/>
              <a:t>.</a:t>
            </a:r>
            <a:endParaRPr kumimoji="1" lang="en-US" altLang="zh-CN" sz="24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3362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199B75-BC23-314A-AC1F-DE20E365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cap="none" dirty="0"/>
              <a:t>Example of sentiment analysis application </a:t>
            </a:r>
            <a:br>
              <a:rPr kumimoji="1" lang="en-US" altLang="zh-CN" cap="none" dirty="0"/>
            </a:br>
            <a:r>
              <a:rPr kumimoji="1" lang="en-US" altLang="zh-CN" cap="none" dirty="0"/>
              <a:t>Users’ intensions - Twitter</a:t>
            </a:r>
            <a:endParaRPr kumimoji="1" lang="zh-CN" altLang="en-US" cap="non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3942FC-9A99-4850-8FEE-29DC83ECF0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850" y="2016125"/>
            <a:ext cx="55899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A8F78D3-634A-4FDA-B9C1-AACFA24567D5}"/>
              </a:ext>
            </a:extLst>
          </p:cNvPr>
          <p:cNvSpPr txBox="1"/>
          <p:nvPr/>
        </p:nvSpPr>
        <p:spPr>
          <a:xfrm>
            <a:off x="7143751" y="2035175"/>
            <a:ext cx="43814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600" dirty="0"/>
              <a:t>Text classifier is the foundation of sentiment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600" dirty="0"/>
              <a:t>Intension, concern, feeling.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600" dirty="0"/>
              <a:t>Different strategy for certain category.</a:t>
            </a:r>
          </a:p>
        </p:txBody>
      </p:sp>
    </p:spTree>
    <p:extLst>
      <p:ext uri="{BB962C8B-B14F-4D97-AF65-F5344CB8AC3E}">
        <p14:creationId xmlns:p14="http://schemas.microsoft.com/office/powerpoint/2010/main" val="3701240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199B75-BC23-314A-AC1F-DE20E365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cap="none" dirty="0"/>
              <a:t>Example of sentiment analysis application</a:t>
            </a:r>
            <a:br>
              <a:rPr kumimoji="1" lang="en-US" altLang="zh-CN" cap="none" dirty="0"/>
            </a:br>
            <a:r>
              <a:rPr kumimoji="1" lang="en-US" altLang="zh-CN" cap="none" dirty="0"/>
              <a:t>Uber - Facebook</a:t>
            </a:r>
            <a:endParaRPr kumimoji="1" lang="zh-CN" altLang="en-US" cap="none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B25604BF-B039-4C06-A1F6-D17AF8818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479590" y="2016125"/>
            <a:ext cx="566094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42FF469-8717-42FB-9408-9B1FA7CFF5E8}"/>
              </a:ext>
            </a:extLst>
          </p:cNvPr>
          <p:cNvSpPr txBox="1"/>
          <p:nvPr/>
        </p:nvSpPr>
        <p:spPr>
          <a:xfrm>
            <a:off x="7140534" y="2400300"/>
            <a:ext cx="47847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Text classifier algorithm classifies info in certain categories.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Random content contains junk/unrelated/spam content.</a:t>
            </a:r>
          </a:p>
        </p:txBody>
      </p:sp>
    </p:spTree>
    <p:extLst>
      <p:ext uri="{BB962C8B-B14F-4D97-AF65-F5344CB8AC3E}">
        <p14:creationId xmlns:p14="http://schemas.microsoft.com/office/powerpoint/2010/main" val="4087739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72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77" name="Straight Connector 74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C1199B75-BC23-314A-AC1F-DE20E365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574648"/>
            <a:ext cx="4176511" cy="870180"/>
          </a:xfrm>
        </p:spPr>
        <p:txBody>
          <a:bodyPr>
            <a:normAutofit fontScale="90000"/>
          </a:bodyPr>
          <a:lstStyle/>
          <a:p>
            <a:r>
              <a:rPr kumimoji="1" lang="en-US" altLang="zh-CN" cap="none" dirty="0"/>
              <a:t>Example of sentiment analysis application</a:t>
            </a:r>
            <a:br>
              <a:rPr kumimoji="1" lang="en-US" altLang="zh-CN" cap="none" dirty="0"/>
            </a:br>
            <a:r>
              <a:rPr kumimoji="1" lang="en-US" altLang="zh-CN" cap="none" dirty="0"/>
              <a:t>Uber - Facebook</a:t>
            </a:r>
            <a:endParaRPr kumimoji="1" lang="zh-CN" altLang="en-US" cap="none" dirty="0"/>
          </a:p>
        </p:txBody>
      </p:sp>
      <p:sp>
        <p:nvSpPr>
          <p:cNvPr id="3079" name="Rectangle 76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D434F318-8ECB-4149-AFC2-95466A16F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249349"/>
            <a:ext cx="4172212" cy="3216996"/>
          </a:xfrm>
        </p:spPr>
        <p:txBody>
          <a:bodyPr>
            <a:normAutofit/>
          </a:bodyPr>
          <a:lstStyle/>
          <a:p>
            <a:r>
              <a:rPr lang="en-US" sz="3200" dirty="0"/>
              <a:t>Assist removing irrelevant intent categories.</a:t>
            </a:r>
          </a:p>
          <a:p>
            <a:r>
              <a:rPr lang="en-US" sz="3200" dirty="0"/>
              <a:t>Improve accuracy of algorithm.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1EBAEF-4D28-414D-9084-CEEE284BD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832902"/>
            <a:ext cx="4960442" cy="460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78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81" name="Straight Connector 80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083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199B75-BC23-314A-AC1F-DE20E365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cap="none" dirty="0"/>
              <a:t>Example of sentiment analysis application</a:t>
            </a:r>
            <a:br>
              <a:rPr kumimoji="1" lang="en-US" altLang="zh-CN" cap="none" dirty="0"/>
            </a:br>
            <a:r>
              <a:rPr kumimoji="1" lang="en-US" altLang="zh-CN" cap="none" dirty="0"/>
              <a:t>Uber - Facebook</a:t>
            </a:r>
            <a:endParaRPr kumimoji="1" lang="zh-CN" altLang="en-US" cap="none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2FF469-8717-42FB-9408-9B1FA7CFF5E8}"/>
              </a:ext>
            </a:extLst>
          </p:cNvPr>
          <p:cNvSpPr txBox="1"/>
          <p:nvPr/>
        </p:nvSpPr>
        <p:spPr>
          <a:xfrm>
            <a:off x="7140534" y="2400300"/>
            <a:ext cx="47847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Positive price related comments dropped from 46% to 29%.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The trend regard for price is negative.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Strategies are needed to avoid declines.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95A7C0F-C60C-4375-A442-55B6190F6B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90" y="2111375"/>
            <a:ext cx="566094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473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CA6BEB-30D1-014E-8706-1149704E0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kumimoji="1" lang="en-US" altLang="zh-CN" cap="none" dirty="0"/>
              <a:t>How to implement It?</a:t>
            </a:r>
            <a:endParaRPr kumimoji="1" lang="zh-CN" altLang="en-US" cap="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A7845A-C740-8D49-A704-A77ABE14D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altLang="zh-CN" b="1" dirty="0"/>
              <a:t>Step 1</a:t>
            </a:r>
            <a:r>
              <a:rPr lang="zh-CN" altLang="zh-CN" dirty="0"/>
              <a:t>：</a:t>
            </a:r>
            <a:r>
              <a:rPr lang="en-US" altLang="zh-CN" dirty="0"/>
              <a:t>Extracting article titles on the front page of the website – </a:t>
            </a:r>
            <a:r>
              <a:rPr lang="en-US" altLang="zh-CN" dirty="0" err="1"/>
              <a:t>news.com.au</a:t>
            </a:r>
            <a:r>
              <a:rPr lang="en-US" altLang="zh-CN" dirty="0"/>
              <a:t> – as raw data.</a:t>
            </a:r>
          </a:p>
          <a:p>
            <a:endParaRPr lang="zh-CN" altLang="zh-CN" dirty="0"/>
          </a:p>
          <a:p>
            <a:r>
              <a:rPr lang="en-US" altLang="zh-CN" b="1" dirty="0"/>
              <a:t>Step 2</a:t>
            </a:r>
            <a:r>
              <a:rPr lang="zh-CN" altLang="zh-CN" dirty="0"/>
              <a:t>：</a:t>
            </a:r>
            <a:r>
              <a:rPr lang="en-US" altLang="zh-CN" dirty="0"/>
              <a:t>Filtering out the structural words in the article titles.</a:t>
            </a:r>
            <a:endParaRPr lang="zh-CN" altLang="zh-CN" dirty="0"/>
          </a:p>
          <a:p>
            <a:endParaRPr kumimoji="1" lang="zh-CN" altLang="en-US" dirty="0"/>
          </a:p>
        </p:txBody>
      </p:sp>
      <p:pic>
        <p:nvPicPr>
          <p:cNvPr id="5" name="图片 4" descr="电脑萤幕截图&#10;&#10;描述已自动生成">
            <a:extLst>
              <a:ext uri="{FF2B5EF4-FFF2-40B4-BE49-F238E27FC236}">
                <a16:creationId xmlns:a16="http://schemas.microsoft.com/office/drawing/2014/main" id="{1DF088B1-17F8-E749-AED4-C5C416DA5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008495"/>
            <a:ext cx="1916624" cy="1360803"/>
          </a:xfrm>
          <a:prstGeom prst="rect">
            <a:avLst/>
          </a:prstGeom>
        </p:spPr>
      </p:pic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9899DA4A-BE8A-E64F-9655-05FE47969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936" y="1011285"/>
            <a:ext cx="1129166" cy="1389461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356BD1F8-D5DD-DD4B-AA06-8A356176372F}"/>
              </a:ext>
            </a:extLst>
          </p:cNvPr>
          <p:cNvSpPr/>
          <p:nvPr/>
        </p:nvSpPr>
        <p:spPr>
          <a:xfrm>
            <a:off x="8452023" y="1491049"/>
            <a:ext cx="652782" cy="52468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 descr="图片包含 游戏机, 花, 鸟, 树&#10;&#10;描述已自动生成">
            <a:extLst>
              <a:ext uri="{FF2B5EF4-FFF2-40B4-BE49-F238E27FC236}">
                <a16:creationId xmlns:a16="http://schemas.microsoft.com/office/drawing/2014/main" id="{BD5D0034-C888-DF47-8C73-B94C9D426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450" y="3148687"/>
            <a:ext cx="1757298" cy="2178749"/>
          </a:xfrm>
          <a:prstGeom prst="rect">
            <a:avLst/>
          </a:prstGeom>
        </p:spPr>
      </p:pic>
      <p:pic>
        <p:nvPicPr>
          <p:cNvPr id="15" name="图片 14" descr="手机屏幕截图&#10;&#10;描述已自动生成">
            <a:extLst>
              <a:ext uri="{FF2B5EF4-FFF2-40B4-BE49-F238E27FC236}">
                <a16:creationId xmlns:a16="http://schemas.microsoft.com/office/drawing/2014/main" id="{22BB2B55-3C1B-CB4A-A24D-AFD71D652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4804" y="3100602"/>
            <a:ext cx="1757298" cy="2178749"/>
          </a:xfrm>
          <a:prstGeom prst="rect">
            <a:avLst/>
          </a:prstGeom>
        </p:spPr>
      </p:pic>
      <p:sp>
        <p:nvSpPr>
          <p:cNvPr id="19" name="右箭头 18">
            <a:extLst>
              <a:ext uri="{FF2B5EF4-FFF2-40B4-BE49-F238E27FC236}">
                <a16:creationId xmlns:a16="http://schemas.microsoft.com/office/drawing/2014/main" id="{4A720216-705B-0245-B366-2175B6D52631}"/>
              </a:ext>
            </a:extLst>
          </p:cNvPr>
          <p:cNvSpPr/>
          <p:nvPr/>
        </p:nvSpPr>
        <p:spPr>
          <a:xfrm>
            <a:off x="8150385" y="3927634"/>
            <a:ext cx="652782" cy="52468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0877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18252B-6644-2444-8829-FEBF4CC86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kumimoji="1" lang="en-US" altLang="zh-CN" cap="none" dirty="0"/>
              <a:t>How to implement It?</a:t>
            </a:r>
            <a:r>
              <a:rPr kumimoji="1" lang="zh-CN" altLang="en-US" cap="none" dirty="0"/>
              <a:t> </a:t>
            </a:r>
            <a:r>
              <a:rPr kumimoji="1" lang="en-US" altLang="zh-CN" cap="none" dirty="0"/>
              <a:t>- continue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76608-DF4A-0045-A371-411396A1B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Step 3</a:t>
            </a:r>
            <a:r>
              <a:rPr lang="en-US" altLang="zh-CN" sz="2400" dirty="0"/>
              <a:t>: Use sentiment analysis tools (e.g. sentiment analysis dictionary/words database) to identify whether the page is positive or negative.</a:t>
            </a:r>
            <a:endParaRPr lang="zh-CN" altLang="zh-CN" sz="2400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379BF1-B65C-0D40-B1E4-4E6EC71C0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006" y="2008046"/>
            <a:ext cx="1870731" cy="2511050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8DCF32CE-5818-664A-B83E-BE2CD60D0310}"/>
              </a:ext>
            </a:extLst>
          </p:cNvPr>
          <p:cNvSpPr/>
          <p:nvPr/>
        </p:nvSpPr>
        <p:spPr>
          <a:xfrm>
            <a:off x="8526950" y="3429000"/>
            <a:ext cx="1299945" cy="32202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535A59-DDE6-D348-A8BC-7DBA8339B6ED}"/>
              </a:ext>
            </a:extLst>
          </p:cNvPr>
          <p:cNvSpPr txBox="1"/>
          <p:nvPr/>
        </p:nvSpPr>
        <p:spPr>
          <a:xfrm>
            <a:off x="8010737" y="3078905"/>
            <a:ext cx="254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Sentiment analysis tools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982AA3-8085-6A4D-93CB-0F312C12CB8E}"/>
              </a:ext>
            </a:extLst>
          </p:cNvPr>
          <p:cNvSpPr txBox="1"/>
          <p:nvPr/>
        </p:nvSpPr>
        <p:spPr>
          <a:xfrm>
            <a:off x="10553170" y="3112425"/>
            <a:ext cx="1379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Positive</a:t>
            </a:r>
          </a:p>
          <a:p>
            <a:r>
              <a:rPr kumimoji="1" lang="en-US" altLang="zh-CN" dirty="0"/>
              <a:t>    or</a:t>
            </a:r>
          </a:p>
          <a:p>
            <a:r>
              <a:rPr kumimoji="1" lang="en-US" altLang="zh-CN" dirty="0"/>
              <a:t>Negative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DB991E-E035-7F40-A6D9-AD6C52CD8FEC}"/>
              </a:ext>
            </a:extLst>
          </p:cNvPr>
          <p:cNvSpPr/>
          <p:nvPr/>
        </p:nvSpPr>
        <p:spPr>
          <a:xfrm>
            <a:off x="10535115" y="3095665"/>
            <a:ext cx="1017941" cy="956850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7411580"/>
      </p:ext>
    </p:extLst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472</Words>
  <Application>Microsoft Office PowerPoint</Application>
  <PresentationFormat>宽屏</PresentationFormat>
  <Paragraphs>50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4" baseType="lpstr">
      <vt:lpstr>Arial</vt:lpstr>
      <vt:lpstr>Gill Sans MT</vt:lpstr>
      <vt:lpstr>画廊</vt:lpstr>
      <vt:lpstr>News Tone</vt:lpstr>
      <vt:lpstr>What do we do?</vt:lpstr>
      <vt:lpstr>Why do we do this?</vt:lpstr>
      <vt:lpstr>Example of sentiment analysis application  Users’ intensions - Twitter</vt:lpstr>
      <vt:lpstr>Example of sentiment analysis application Uber - Facebook</vt:lpstr>
      <vt:lpstr>Example of sentiment analysis application Uber - Facebook</vt:lpstr>
      <vt:lpstr>Example of sentiment analysis application Uber - Facebook</vt:lpstr>
      <vt:lpstr>How to implement It?</vt:lpstr>
      <vt:lpstr>How to implement It? - continue</vt:lpstr>
      <vt:lpstr>How to implement It? - continue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 Tone</dc:title>
  <dc:creator>懿儒 李</dc:creator>
  <cp:lastModifiedBy>Ellen zhou</cp:lastModifiedBy>
  <cp:revision>6</cp:revision>
  <dcterms:created xsi:type="dcterms:W3CDTF">2020-03-29T05:09:22Z</dcterms:created>
  <dcterms:modified xsi:type="dcterms:W3CDTF">2020-03-29T07:36:26Z</dcterms:modified>
</cp:coreProperties>
</file>